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52" r:id="rId2"/>
    <p:sldId id="375" r:id="rId3"/>
    <p:sldId id="431" r:id="rId4"/>
    <p:sldId id="460" r:id="rId5"/>
    <p:sldId id="435" r:id="rId6"/>
    <p:sldId id="441" r:id="rId7"/>
    <p:sldId id="434" r:id="rId8"/>
    <p:sldId id="455" r:id="rId9"/>
    <p:sldId id="456" r:id="rId10"/>
    <p:sldId id="457" r:id="rId11"/>
    <p:sldId id="259" r:id="rId12"/>
    <p:sldId id="454" r:id="rId13"/>
    <p:sldId id="464" r:id="rId14"/>
    <p:sldId id="413" r:id="rId15"/>
    <p:sldId id="415" r:id="rId16"/>
    <p:sldId id="416" r:id="rId17"/>
    <p:sldId id="420" r:id="rId18"/>
    <p:sldId id="421" r:id="rId19"/>
    <p:sldId id="422" r:id="rId20"/>
    <p:sldId id="423" r:id="rId21"/>
    <p:sldId id="414" r:id="rId22"/>
    <p:sldId id="425" r:id="rId23"/>
    <p:sldId id="427" r:id="rId24"/>
    <p:sldId id="417" r:id="rId25"/>
    <p:sldId id="462" r:id="rId26"/>
    <p:sldId id="463" r:id="rId27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42"/>
    <a:srgbClr val="D8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1" autoAdjust="0"/>
    <p:restoredTop sz="94655"/>
  </p:normalViewPr>
  <p:slideViewPr>
    <p:cSldViewPr>
      <p:cViewPr>
        <p:scale>
          <a:sx n="75" d="100"/>
          <a:sy n="75" d="100"/>
        </p:scale>
        <p:origin x="-121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3A1CD-BF9C-43BA-B4C6-F434E2D69E8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42A40-BF07-4086-A225-60B296132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5EA8-579A-CE48-8752-6CB120F9A244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6A27-9E8E-D04A-ACEB-BA358C190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58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27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3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94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3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73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41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2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9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03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5030-257B-42EF-B184-86CF2F8714E8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4B8D-2086-4BED-8AFF-5FE67212E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87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51618" y="1628800"/>
            <a:ext cx="8640763" cy="447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pic>
        <p:nvPicPr>
          <p:cNvPr id="6" name="Picture 5" descr="C:\Users\rebecca.beaumont\Desktop\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21" y="4063754"/>
            <a:ext cx="1814190" cy="20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268050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400" b="1" dirty="0"/>
              <a:t>How HQIP intends to maximise transparency and use of audit data for regulation </a:t>
            </a:r>
            <a:endParaRPr lang="en-GB" sz="4400" b="1" dirty="0" smtClean="0"/>
          </a:p>
          <a:p>
            <a:pPr lvl="0"/>
            <a:endParaRPr lang="en-GB" sz="4400" b="1" dirty="0"/>
          </a:p>
          <a:p>
            <a:pPr lvl="0"/>
            <a:r>
              <a:rPr lang="en-GB" sz="2400" b="1" dirty="0" err="1" smtClean="0"/>
              <a:t>Dr.</a:t>
            </a:r>
            <a:r>
              <a:rPr lang="en-GB" sz="2400" b="1" dirty="0" smtClean="0"/>
              <a:t> Kieran Mullan</a:t>
            </a:r>
          </a:p>
          <a:p>
            <a:pPr lvl="0"/>
            <a:r>
              <a:rPr lang="en-GB" sz="2400" b="1" dirty="0" smtClean="0"/>
              <a:t>Clinical Audit for Improvement Clinical Lead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1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Beyond 17/18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2448"/>
          </a:xfrm>
        </p:spPr>
        <p:txBody>
          <a:bodyPr>
            <a:normAutofit/>
          </a:bodyPr>
          <a:lstStyle/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Website changes</a:t>
            </a:r>
          </a:p>
          <a:p>
            <a:pPr lvl="1"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Varying </a:t>
            </a:r>
            <a:r>
              <a:rPr lang="en-GB" dirty="0" err="1" smtClean="0">
                <a:solidFill>
                  <a:srgbClr val="001D49"/>
                </a:solidFill>
              </a:rPr>
              <a:t>MyNHS</a:t>
            </a:r>
            <a:r>
              <a:rPr lang="en-GB" dirty="0" smtClean="0">
                <a:solidFill>
                  <a:srgbClr val="001D49"/>
                </a:solidFill>
              </a:rPr>
              <a:t> and NHS Choices display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Outline of audits due to join completed internally</a:t>
            </a:r>
          </a:p>
          <a:p>
            <a:pPr lvl="1"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If you haven’t been approached and think you are ready to go, let us know</a:t>
            </a:r>
            <a:endParaRPr lang="en-GB" dirty="0">
              <a:solidFill>
                <a:srgbClr val="001D49"/>
              </a:solidFill>
            </a:endParaRPr>
          </a:p>
          <a:p>
            <a:pPr>
              <a:buClr>
                <a:srgbClr val="D8B714"/>
              </a:buClr>
              <a:buFontTx/>
              <a:buChar char="•"/>
            </a:pPr>
            <a:endParaRPr lang="en-GB" dirty="0" smtClean="0">
              <a:solidFill>
                <a:srgbClr val="001D49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466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51618" y="1628800"/>
            <a:ext cx="8640763" cy="447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pic>
        <p:nvPicPr>
          <p:cNvPr id="6" name="Picture 5" descr="C:\Users\rebecca.beaumont\Desktop\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21" y="4063754"/>
            <a:ext cx="1814190" cy="20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3" y="2666957"/>
            <a:ext cx="2308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/>
              <a:t>NCAB</a:t>
            </a:r>
            <a:endParaRPr lang="en-GB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897363"/>
            <a:ext cx="6907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A new HQIP acronym is born!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4195276"/>
            <a:ext cx="4917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National Clinical Audit Benchmarking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32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244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To </a:t>
            </a:r>
            <a:r>
              <a:rPr lang="en-GB" dirty="0">
                <a:solidFill>
                  <a:srgbClr val="001D49"/>
                </a:solidFill>
              </a:rPr>
              <a:t>optimise the use of National Clinical Audit data for </a:t>
            </a:r>
            <a:r>
              <a:rPr lang="en-GB" dirty="0" smtClean="0">
                <a:solidFill>
                  <a:srgbClr val="001D49"/>
                </a:solidFill>
              </a:rPr>
              <a:t>Quality </a:t>
            </a:r>
            <a:r>
              <a:rPr lang="en-GB" dirty="0">
                <a:solidFill>
                  <a:srgbClr val="001D49"/>
                </a:solidFill>
              </a:rPr>
              <a:t>Improvement </a:t>
            </a:r>
            <a:r>
              <a:rPr lang="en-GB" dirty="0" smtClean="0">
                <a:solidFill>
                  <a:srgbClr val="001D49"/>
                </a:solidFill>
              </a:rPr>
              <a:t>by</a:t>
            </a:r>
          </a:p>
          <a:p>
            <a:pPr lvl="1"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Providing audit data* in an </a:t>
            </a:r>
            <a:r>
              <a:rPr lang="en-GB" dirty="0">
                <a:solidFill>
                  <a:srgbClr val="001D49"/>
                </a:solidFill>
              </a:rPr>
              <a:t>easily </a:t>
            </a:r>
            <a:r>
              <a:rPr lang="en-GB" dirty="0" smtClean="0">
                <a:solidFill>
                  <a:srgbClr val="001D49"/>
                </a:solidFill>
              </a:rPr>
              <a:t>available format  </a:t>
            </a:r>
            <a:r>
              <a:rPr lang="en-GB" dirty="0">
                <a:solidFill>
                  <a:srgbClr val="001D49"/>
                </a:solidFill>
              </a:rPr>
              <a:t>to </a:t>
            </a:r>
            <a:r>
              <a:rPr lang="en-GB" dirty="0" smtClean="0">
                <a:solidFill>
                  <a:srgbClr val="001D49"/>
                </a:solidFill>
              </a:rPr>
              <a:t>Medical Directors, Clinical Directors </a:t>
            </a:r>
            <a:r>
              <a:rPr lang="en-GB" dirty="0">
                <a:solidFill>
                  <a:srgbClr val="001D49"/>
                </a:solidFill>
              </a:rPr>
              <a:t>and </a:t>
            </a:r>
            <a:r>
              <a:rPr lang="en-GB" dirty="0" smtClean="0">
                <a:solidFill>
                  <a:srgbClr val="001D49"/>
                </a:solidFill>
              </a:rPr>
              <a:t>Clinical Governance Leads</a:t>
            </a:r>
            <a:endParaRPr lang="en-GB" dirty="0">
              <a:solidFill>
                <a:srgbClr val="001D49"/>
              </a:solidFill>
            </a:endParaRPr>
          </a:p>
          <a:p>
            <a:pPr lvl="1"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Facilitating Benchmarking</a:t>
            </a:r>
          </a:p>
          <a:p>
            <a:pPr lvl="1"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Downloadable content</a:t>
            </a:r>
          </a:p>
          <a:p>
            <a:pPr lvl="1"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Aligning with the CQC to create a shared vision of quality</a:t>
            </a:r>
            <a:endParaRPr lang="en-GB" dirty="0">
              <a:solidFill>
                <a:srgbClr val="001D49"/>
              </a:solidFill>
            </a:endParaRPr>
          </a:p>
          <a:p>
            <a:pPr>
              <a:buClr>
                <a:srgbClr val="D8B714"/>
              </a:buClr>
              <a:buFontTx/>
              <a:buChar char="•"/>
            </a:pPr>
            <a:endParaRPr lang="en-GB" dirty="0" smtClean="0">
              <a:solidFill>
                <a:srgbClr val="001D49"/>
              </a:solidFill>
            </a:endParaRPr>
          </a:p>
          <a:p>
            <a:pPr marL="0" indent="0">
              <a:buClr>
                <a:srgbClr val="D8B714"/>
              </a:buClr>
              <a:buNone/>
            </a:pPr>
            <a:r>
              <a:rPr lang="en-GB" sz="2100" dirty="0" smtClean="0">
                <a:solidFill>
                  <a:srgbClr val="001D49"/>
                </a:solidFill>
              </a:rPr>
              <a:t>*</a:t>
            </a:r>
            <a:r>
              <a:rPr lang="en-GB" sz="2100" dirty="0">
                <a:solidFill>
                  <a:srgbClr val="002060"/>
                </a:solidFill>
              </a:rPr>
              <a:t>Audits have provided </a:t>
            </a:r>
            <a:r>
              <a:rPr lang="en-GB" sz="2100" dirty="0" smtClean="0">
                <a:solidFill>
                  <a:srgbClr val="002060"/>
                </a:solidFill>
              </a:rPr>
              <a:t>up to </a:t>
            </a:r>
            <a:r>
              <a:rPr lang="en-GB" sz="2100" dirty="0">
                <a:solidFill>
                  <a:srgbClr val="002060"/>
                </a:solidFill>
              </a:rPr>
              <a:t>6 main outcomes which have been </a:t>
            </a:r>
            <a:r>
              <a:rPr lang="en-GB" sz="2100" dirty="0" smtClean="0">
                <a:solidFill>
                  <a:srgbClr val="002060"/>
                </a:solidFill>
              </a:rPr>
              <a:t>displayed </a:t>
            </a:r>
            <a:r>
              <a:rPr lang="en-GB" sz="2100" dirty="0">
                <a:solidFill>
                  <a:srgbClr val="002060"/>
                </a:solidFill>
              </a:rPr>
              <a:t>in an accessible form.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472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G:\NCAPOP\HQIPCQC Project\DummySlides\slide_hip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42950"/>
            <a:ext cx="8305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Pilot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70" y="1791345"/>
            <a:ext cx="8229600" cy="430195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Data </a:t>
            </a:r>
            <a:r>
              <a:rPr lang="en-GB" dirty="0"/>
              <a:t>sharing slides for 5 audits in the Manchester region. </a:t>
            </a:r>
            <a:endParaRPr lang="en-GB" dirty="0" smtClean="0"/>
          </a:p>
          <a:p>
            <a:r>
              <a:rPr lang="en-GB" dirty="0" smtClean="0"/>
              <a:t>Data </a:t>
            </a:r>
            <a:r>
              <a:rPr lang="en-GB" dirty="0"/>
              <a:t>from National Hip Fracture, National Vascular Registry, the Oesophageal Cancer audit, Bowel Cancer audit and the Intensive Care Case Mix Programme were used. </a:t>
            </a:r>
            <a:endParaRPr lang="en-GB" dirty="0" smtClean="0"/>
          </a:p>
          <a:p>
            <a:r>
              <a:rPr lang="en-GB" dirty="0" smtClean="0"/>
              <a:t>Eight </a:t>
            </a:r>
            <a:r>
              <a:rPr lang="en-GB" dirty="0"/>
              <a:t>Trusts took </a:t>
            </a:r>
            <a:r>
              <a:rPr lang="en-GB" dirty="0" smtClean="0"/>
              <a:t>part</a:t>
            </a:r>
          </a:p>
          <a:p>
            <a:r>
              <a:rPr lang="en-GB" dirty="0"/>
              <a:t>The response was overwhelmingly positive, some Medical Directors commenting that it had been the first time some of them had seen this data.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08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6944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Audits Involved (subject to change)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6676" y="1412776"/>
            <a:ext cx="6865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Tranche</a:t>
            </a:r>
            <a:endParaRPr lang="en-GB" sz="2000" dirty="0"/>
          </a:p>
          <a:p>
            <a:pPr lvl="2"/>
            <a:r>
              <a:rPr lang="en-GB" dirty="0"/>
              <a:t>National Hip Fracture </a:t>
            </a:r>
            <a:r>
              <a:rPr lang="en-GB" dirty="0" smtClean="0"/>
              <a:t>Database</a:t>
            </a:r>
            <a:endParaRPr lang="en-GB" sz="2000" dirty="0"/>
          </a:p>
          <a:p>
            <a:pPr lvl="2"/>
            <a:r>
              <a:rPr lang="en-GB" dirty="0"/>
              <a:t>National </a:t>
            </a:r>
            <a:r>
              <a:rPr lang="en-GB" dirty="0" smtClean="0"/>
              <a:t>Vascular </a:t>
            </a:r>
            <a:r>
              <a:rPr lang="en-GB" dirty="0"/>
              <a:t>Registry</a:t>
            </a:r>
            <a:endParaRPr lang="en-GB" sz="2000" dirty="0"/>
          </a:p>
          <a:p>
            <a:pPr lvl="2"/>
            <a:r>
              <a:rPr lang="en-GB" dirty="0"/>
              <a:t>National Bowel Cancer Audit</a:t>
            </a:r>
            <a:endParaRPr lang="en-GB" sz="2000" dirty="0"/>
          </a:p>
          <a:p>
            <a:pPr lvl="2"/>
            <a:r>
              <a:rPr lang="en-GB" dirty="0"/>
              <a:t>National Lung Cancer Audit</a:t>
            </a:r>
            <a:endParaRPr lang="en-GB" sz="2000" dirty="0"/>
          </a:p>
          <a:p>
            <a:pPr lvl="2"/>
            <a:r>
              <a:rPr lang="en-GB" dirty="0" err="1"/>
              <a:t>Oesophago</a:t>
            </a:r>
            <a:r>
              <a:rPr lang="en-GB" dirty="0"/>
              <a:t>-gastric Cancer Audit</a:t>
            </a:r>
            <a:endParaRPr lang="en-GB" sz="2000" dirty="0"/>
          </a:p>
          <a:p>
            <a:pPr lvl="2"/>
            <a:r>
              <a:rPr lang="en-GB" dirty="0"/>
              <a:t>Intensive Care National Audit and Research Centre</a:t>
            </a:r>
            <a:endParaRPr lang="en-GB" sz="2000" dirty="0"/>
          </a:p>
          <a:p>
            <a:pPr lvl="2"/>
            <a:r>
              <a:rPr lang="en-GB" dirty="0" smtClean="0"/>
              <a:t>National </a:t>
            </a:r>
            <a:r>
              <a:rPr lang="en-GB" dirty="0"/>
              <a:t>Care of the Dying Audit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850" y="3933056"/>
            <a:ext cx="4896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400" dirty="0"/>
              <a:t>2</a:t>
            </a:r>
            <a:r>
              <a:rPr lang="en-GB" sz="1400" baseline="30000" dirty="0"/>
              <a:t>nd</a:t>
            </a:r>
            <a:r>
              <a:rPr lang="en-GB" sz="1400" dirty="0"/>
              <a:t> Tranche</a:t>
            </a:r>
          </a:p>
          <a:p>
            <a:pPr lvl="2"/>
            <a:r>
              <a:rPr lang="en-GB" sz="1200" dirty="0" smtClean="0"/>
              <a:t>Sentinel </a:t>
            </a:r>
            <a:r>
              <a:rPr lang="en-GB" sz="1200" dirty="0"/>
              <a:t>Stroke National Audit Programme</a:t>
            </a:r>
            <a:endParaRPr lang="en-GB" sz="1400" dirty="0"/>
          </a:p>
          <a:p>
            <a:pPr lvl="2"/>
            <a:r>
              <a:rPr lang="en-GB" sz="1200" dirty="0"/>
              <a:t>Adult Percutaneous Interventions (BCIS)</a:t>
            </a:r>
            <a:endParaRPr lang="en-GB" sz="1400" dirty="0"/>
          </a:p>
          <a:p>
            <a:pPr lvl="2"/>
            <a:r>
              <a:rPr lang="en-GB" sz="1200" dirty="0"/>
              <a:t>National Emergency Laparotomy Audit</a:t>
            </a:r>
            <a:endParaRPr lang="en-GB" sz="1400" dirty="0"/>
          </a:p>
          <a:p>
            <a:pPr lvl="2"/>
            <a:r>
              <a:rPr lang="en-GB" sz="1200" dirty="0"/>
              <a:t>National Audit of Inpatient Falls</a:t>
            </a:r>
          </a:p>
          <a:p>
            <a:pPr lvl="2"/>
            <a:r>
              <a:rPr lang="en-GB" sz="1200" dirty="0"/>
              <a:t>Mothers and Babies: Reducing Risk through Audit and Confidential Enquiry</a:t>
            </a:r>
          </a:p>
          <a:p>
            <a:pPr lvl="2"/>
            <a:r>
              <a:rPr lang="en-GB" sz="1200" dirty="0"/>
              <a:t>Heart Failure Audit</a:t>
            </a:r>
          </a:p>
          <a:p>
            <a:pPr lvl="2"/>
            <a:r>
              <a:rPr lang="en-GB" sz="1200" dirty="0"/>
              <a:t>National </a:t>
            </a:r>
            <a:r>
              <a:rPr lang="en-GB" sz="1200" dirty="0" err="1"/>
              <a:t>Neontal</a:t>
            </a:r>
            <a:r>
              <a:rPr lang="en-GB" sz="1200" dirty="0"/>
              <a:t> Audit</a:t>
            </a:r>
          </a:p>
          <a:p>
            <a:pPr lvl="2"/>
            <a:r>
              <a:rPr lang="en-GB" sz="1200" dirty="0"/>
              <a:t>Trauma Audit and Research Centre</a:t>
            </a:r>
          </a:p>
          <a:p>
            <a:pPr lvl="2"/>
            <a:r>
              <a:rPr lang="en-GB" sz="1200" dirty="0"/>
              <a:t>Paediatric Intensive Care Network</a:t>
            </a:r>
          </a:p>
          <a:p>
            <a:pPr lvl="2"/>
            <a:r>
              <a:rPr lang="en-GB" sz="1200" dirty="0"/>
              <a:t>Myocardial Ischaemia National Audit Project </a:t>
            </a:r>
          </a:p>
          <a:p>
            <a:pPr lvl="2"/>
            <a:r>
              <a:rPr lang="en-GB" sz="1200" dirty="0"/>
              <a:t>National Paediatric Diabetes Audit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70562" y="3748390"/>
            <a:ext cx="408291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400" dirty="0" smtClean="0"/>
              <a:t>3</a:t>
            </a:r>
            <a:r>
              <a:rPr lang="en-GB" sz="1400" baseline="30000" dirty="0" smtClean="0"/>
              <a:t>rd</a:t>
            </a:r>
            <a:r>
              <a:rPr lang="en-GB" sz="1400" dirty="0" smtClean="0"/>
              <a:t> Tranche</a:t>
            </a:r>
            <a:endParaRPr lang="en-GB" sz="1400" dirty="0"/>
          </a:p>
          <a:p>
            <a:r>
              <a:rPr lang="en-GB" sz="1200" dirty="0" smtClean="0"/>
              <a:t>Epilepsy12</a:t>
            </a:r>
            <a:endParaRPr lang="en-GB" sz="1200" dirty="0"/>
          </a:p>
          <a:p>
            <a:r>
              <a:rPr lang="en-GB" sz="1200" dirty="0"/>
              <a:t>Ophthalmology</a:t>
            </a:r>
          </a:p>
          <a:p>
            <a:r>
              <a:rPr lang="en-GB" sz="1200" dirty="0"/>
              <a:t>National Audit of Rheumatoid and Early Inflammatory Arthritis</a:t>
            </a:r>
          </a:p>
          <a:p>
            <a:r>
              <a:rPr lang="en-GB" sz="1200" dirty="0"/>
              <a:t>National Audit of Inpatient Diabetes</a:t>
            </a:r>
          </a:p>
          <a:p>
            <a:r>
              <a:rPr lang="en-GB" sz="1200" dirty="0"/>
              <a:t>National Audit of Diabetes </a:t>
            </a:r>
            <a:r>
              <a:rPr lang="en-GB" sz="1200" dirty="0" err="1"/>
              <a:t>Footcare</a:t>
            </a:r>
            <a:endParaRPr lang="en-GB" sz="1200" dirty="0"/>
          </a:p>
          <a:p>
            <a:r>
              <a:rPr lang="en-GB" sz="1200" dirty="0"/>
              <a:t>National Audit of Diabetes in Pregnancy</a:t>
            </a:r>
          </a:p>
          <a:p>
            <a:r>
              <a:rPr lang="en-GB" sz="1200" dirty="0"/>
              <a:t>Chronic Obstructive Pulmonary Disease</a:t>
            </a:r>
          </a:p>
          <a:p>
            <a:r>
              <a:rPr lang="en-GB" sz="1200" dirty="0"/>
              <a:t>National Audit of Dementia</a:t>
            </a:r>
          </a:p>
          <a:p>
            <a:r>
              <a:rPr lang="en-GB" sz="1200" dirty="0"/>
              <a:t>Cardiac Rhythm Management</a:t>
            </a:r>
          </a:p>
          <a:p>
            <a:r>
              <a:rPr lang="en-GB" sz="1200" dirty="0"/>
              <a:t>Congenital Heart Disease</a:t>
            </a:r>
          </a:p>
          <a:p>
            <a:r>
              <a:rPr lang="en-GB" sz="1200" dirty="0"/>
              <a:t>Adult Cardiac Surgery</a:t>
            </a:r>
          </a:p>
          <a:p>
            <a:r>
              <a:rPr lang="en-GB" sz="1200" dirty="0"/>
              <a:t>Inflammatory Bowel Disease (adult)</a:t>
            </a:r>
          </a:p>
          <a:p>
            <a:r>
              <a:rPr lang="en-GB" sz="1200" dirty="0"/>
              <a:t>Inflammatory Bowel Disease (paediatrics)</a:t>
            </a:r>
          </a:p>
          <a:p>
            <a:r>
              <a:rPr lang="en-GB" sz="1200" dirty="0"/>
              <a:t>National Joint Registry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b="1" dirty="0" smtClean="0"/>
              <a:t>NCAB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60848"/>
            <a:ext cx="8229600" cy="3166343"/>
          </a:xfrm>
        </p:spPr>
        <p:txBody>
          <a:bodyPr>
            <a:normAutofit/>
          </a:bodyPr>
          <a:lstStyle/>
          <a:p>
            <a:pPr marL="0" indent="0">
              <a:buClr>
                <a:srgbClr val="D8B714"/>
              </a:buClr>
              <a:buNone/>
            </a:pPr>
            <a:endParaRPr lang="en-GB" dirty="0">
              <a:solidFill>
                <a:srgbClr val="001D49"/>
              </a:solidFill>
            </a:endParaRP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32186" y="2241738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Data to sit on HQIP website  with a dashboard for easy access to individual Trust results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33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6473" cy="494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3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" y="548680"/>
            <a:ext cx="8843448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88"/>
            <a:ext cx="96869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4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2448"/>
          </a:xfrm>
        </p:spPr>
        <p:txBody>
          <a:bodyPr>
            <a:normAutofit/>
          </a:bodyPr>
          <a:lstStyle/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Clinical Outcomes Publication (COP) programme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National Clinical Audit Benchmarking (NCAB) programme</a:t>
            </a:r>
          </a:p>
          <a:p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G:\NCAPOP\HQIPCQC Project\DummySlides\slide_hip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42950"/>
            <a:ext cx="8305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Launch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708920"/>
            <a:ext cx="8229600" cy="3166343"/>
          </a:xfrm>
        </p:spPr>
        <p:txBody>
          <a:bodyPr>
            <a:normAutofit/>
          </a:bodyPr>
          <a:lstStyle/>
          <a:p>
            <a:r>
              <a:rPr lang="en-GB" b="1" dirty="0" smtClean="0"/>
              <a:t>Test site shared with the </a:t>
            </a:r>
            <a:r>
              <a:rPr lang="en-GB" b="1" dirty="0" smtClean="0"/>
              <a:t>SG-DONE</a:t>
            </a:r>
            <a:endParaRPr lang="en-GB" b="1" dirty="0" smtClean="0"/>
          </a:p>
          <a:p>
            <a:r>
              <a:rPr lang="en-GB" b="1" dirty="0" smtClean="0"/>
              <a:t>Test site shared with Trust Medical Directors and CEOs and Bruce Keogh-DONE</a:t>
            </a:r>
            <a:endParaRPr lang="en-GB" dirty="0"/>
          </a:p>
          <a:p>
            <a:pPr marL="0" indent="0">
              <a:buClr>
                <a:srgbClr val="D8B714"/>
              </a:buClr>
              <a:buNone/>
            </a:pPr>
            <a:endParaRPr lang="en-GB" dirty="0">
              <a:solidFill>
                <a:srgbClr val="001D49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15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“These </a:t>
            </a:r>
            <a:r>
              <a:rPr lang="en-GB" dirty="0"/>
              <a:t>are great and will be really </a:t>
            </a:r>
            <a:r>
              <a:rPr lang="en-GB" dirty="0" smtClean="0"/>
              <a:t>useful.”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“I </a:t>
            </a:r>
            <a:r>
              <a:rPr lang="en-GB" dirty="0"/>
              <a:t>am pleased to discover that I am already very familiar with all of the reports logged for our trust, but it is helpful to see them collected in one place, where I can check that none have slipped through the net. </a:t>
            </a:r>
            <a:r>
              <a:rPr lang="en-GB" dirty="0" smtClean="0"/>
              <a:t>“</a:t>
            </a:r>
          </a:p>
          <a:p>
            <a:endParaRPr lang="en-GB" dirty="0" smtClean="0"/>
          </a:p>
          <a:p>
            <a:r>
              <a:rPr lang="en-GB" dirty="0" smtClean="0"/>
              <a:t>“It </a:t>
            </a:r>
            <a:r>
              <a:rPr lang="en-GB" dirty="0"/>
              <a:t>is an excellent idea that I can get access to them in one easy site. </a:t>
            </a:r>
            <a:r>
              <a:rPr lang="en-GB" dirty="0" smtClean="0"/>
              <a:t>“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4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Launch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708920"/>
            <a:ext cx="8229600" cy="3166343"/>
          </a:xfrm>
        </p:spPr>
        <p:txBody>
          <a:bodyPr>
            <a:normAutofit/>
          </a:bodyPr>
          <a:lstStyle/>
          <a:p>
            <a:r>
              <a:rPr lang="en-GB" b="1" dirty="0" smtClean="0"/>
              <a:t>Test site shared with the </a:t>
            </a:r>
            <a:r>
              <a:rPr lang="en-GB" b="1" dirty="0" smtClean="0"/>
              <a:t>SG</a:t>
            </a:r>
            <a:r>
              <a:rPr lang="en-GB" b="1" dirty="0" smtClean="0"/>
              <a:t>-DONE</a:t>
            </a:r>
            <a:endParaRPr lang="en-GB" b="1" dirty="0" smtClean="0"/>
          </a:p>
          <a:p>
            <a:r>
              <a:rPr lang="en-GB" b="1" dirty="0" smtClean="0"/>
              <a:t>Test site shared with Trust Medical Directors and CEOs and Bruce Keogh-DONE</a:t>
            </a:r>
          </a:p>
          <a:p>
            <a:r>
              <a:rPr lang="en-GB" b="1" dirty="0" smtClean="0"/>
              <a:t>Review feedback-May/June</a:t>
            </a:r>
          </a:p>
          <a:p>
            <a:r>
              <a:rPr lang="en-GB" b="1" dirty="0" smtClean="0"/>
              <a:t>Launch of beta site-Currently planned for July</a:t>
            </a:r>
            <a:endParaRPr lang="en-GB" dirty="0"/>
          </a:p>
          <a:p>
            <a:pPr marL="0" indent="0">
              <a:buClr>
                <a:srgbClr val="D8B714"/>
              </a:buClr>
              <a:buNone/>
            </a:pPr>
            <a:endParaRPr lang="en-GB" dirty="0">
              <a:solidFill>
                <a:srgbClr val="001D49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64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Collaboration with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76872"/>
            <a:ext cx="8229600" cy="3166343"/>
          </a:xfrm>
        </p:spPr>
        <p:txBody>
          <a:bodyPr>
            <a:normAutofit/>
          </a:bodyPr>
          <a:lstStyle/>
          <a:p>
            <a:pPr marL="0" lvl="0" indent="0">
              <a:buClr>
                <a:srgbClr val="D8B714"/>
              </a:buClr>
              <a:buNone/>
            </a:pPr>
            <a:r>
              <a:rPr lang="en-GB" b="1" dirty="0" smtClean="0"/>
              <a:t>CQC </a:t>
            </a:r>
            <a:r>
              <a:rPr lang="en-GB" dirty="0" smtClean="0"/>
              <a:t>will continue to lead on slide production</a:t>
            </a:r>
          </a:p>
          <a:p>
            <a:pPr marL="0" lvl="0" indent="0">
              <a:buClr>
                <a:srgbClr val="D8B714"/>
              </a:buClr>
              <a:buNone/>
            </a:pPr>
            <a:r>
              <a:rPr lang="en-GB" b="1" dirty="0" smtClean="0"/>
              <a:t>HQIP</a:t>
            </a:r>
            <a:r>
              <a:rPr lang="en-GB" dirty="0" smtClean="0"/>
              <a:t> will facilitate this through contract review meetings and also provide ad hoc support</a:t>
            </a:r>
          </a:p>
          <a:p>
            <a:pPr marL="0" lvl="0" indent="0">
              <a:buClr>
                <a:srgbClr val="D8B714"/>
              </a:buClr>
              <a:buNone/>
            </a:pPr>
            <a:endParaRPr lang="en-GB" dirty="0" smtClean="0"/>
          </a:p>
          <a:p>
            <a:pPr marL="0" lvl="0" indent="0">
              <a:buClr>
                <a:srgbClr val="D8B714"/>
              </a:buClr>
              <a:buNone/>
            </a:pPr>
            <a:endParaRPr lang="en-GB" dirty="0"/>
          </a:p>
          <a:p>
            <a:pPr marL="0" lvl="0" indent="0">
              <a:buClr>
                <a:srgbClr val="D8B714"/>
              </a:buClr>
              <a:buNone/>
            </a:pPr>
            <a:endParaRPr lang="en-GB" dirty="0"/>
          </a:p>
          <a:p>
            <a:pPr marL="0" indent="0">
              <a:buClr>
                <a:srgbClr val="D8B714"/>
              </a:buClr>
              <a:buNone/>
            </a:pPr>
            <a:endParaRPr lang="en-GB" dirty="0">
              <a:solidFill>
                <a:srgbClr val="001D49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042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COP and NCAB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76872"/>
            <a:ext cx="8229600" cy="3166343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D8B714"/>
              </a:buClr>
              <a:buNone/>
            </a:pPr>
            <a:r>
              <a:rPr lang="en-GB" b="1" dirty="0" smtClean="0"/>
              <a:t>NCAB-</a:t>
            </a:r>
            <a:r>
              <a:rPr lang="en-GB" dirty="0" smtClean="0"/>
              <a:t>targeted activity to specific audiences</a:t>
            </a:r>
            <a:endParaRPr lang="en-GB" b="1" dirty="0" smtClean="0"/>
          </a:p>
          <a:p>
            <a:pPr marL="0" lvl="0" indent="0">
              <a:buClr>
                <a:srgbClr val="D8B714"/>
              </a:buClr>
              <a:buNone/>
            </a:pPr>
            <a:r>
              <a:rPr lang="en-GB" b="1" dirty="0" smtClean="0"/>
              <a:t>Metrics - </a:t>
            </a:r>
            <a:r>
              <a:rPr lang="en-GB" dirty="0" smtClean="0"/>
              <a:t>will continue to align them wherever possible</a:t>
            </a:r>
          </a:p>
          <a:p>
            <a:pPr marL="0" lvl="0" indent="0">
              <a:buClr>
                <a:srgbClr val="D8B714"/>
              </a:buClr>
              <a:buNone/>
            </a:pPr>
            <a:r>
              <a:rPr lang="en-GB" b="1" dirty="0" smtClean="0"/>
              <a:t>Project management </a:t>
            </a:r>
            <a:r>
              <a:rPr lang="en-GB" dirty="0" smtClean="0"/>
              <a:t>– unified approach to support you as providers</a:t>
            </a:r>
          </a:p>
          <a:p>
            <a:pPr marL="0" lvl="0" indent="0">
              <a:buClr>
                <a:srgbClr val="D8B714"/>
              </a:buClr>
              <a:buNone/>
            </a:pPr>
            <a:r>
              <a:rPr lang="en-GB" b="1" dirty="0" smtClean="0"/>
              <a:t>Data supply – </a:t>
            </a:r>
            <a:r>
              <a:rPr lang="en-GB" dirty="0" smtClean="0"/>
              <a:t>we are aware of the burden!</a:t>
            </a:r>
          </a:p>
          <a:p>
            <a:pPr marL="0" lvl="0" indent="0">
              <a:buClr>
                <a:srgbClr val="D8B714"/>
              </a:buClr>
              <a:buNone/>
            </a:pPr>
            <a:endParaRPr lang="en-GB" dirty="0" smtClean="0"/>
          </a:p>
          <a:p>
            <a:pPr marL="0" lvl="0" indent="0">
              <a:buClr>
                <a:srgbClr val="D8B714"/>
              </a:buClr>
              <a:buNone/>
            </a:pPr>
            <a:endParaRPr lang="en-GB" dirty="0"/>
          </a:p>
          <a:p>
            <a:pPr marL="0" lvl="0" indent="0">
              <a:buClr>
                <a:srgbClr val="D8B714"/>
              </a:buClr>
              <a:buNone/>
            </a:pPr>
            <a:endParaRPr lang="en-GB" dirty="0"/>
          </a:p>
          <a:p>
            <a:pPr marL="0" indent="0">
              <a:buClr>
                <a:srgbClr val="D8B714"/>
              </a:buClr>
              <a:buNone/>
            </a:pPr>
            <a:endParaRPr lang="en-GB" dirty="0">
              <a:solidFill>
                <a:srgbClr val="001D49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295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8294"/>
            <a:ext cx="8229600" cy="1143000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7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574002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561987" y="1879600"/>
            <a:ext cx="7305675" cy="309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pic>
        <p:nvPicPr>
          <p:cNvPr id="6" name="Picture 5" descr="C:\Users\rebecca.beaumont\Desktop\samp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90" y="4264238"/>
            <a:ext cx="1814190" cy="20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46775" y="139700"/>
            <a:ext cx="9144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endParaRPr lang="en-GB" sz="2800" b="1" dirty="0">
              <a:solidFill>
                <a:srgbClr val="DEA900"/>
              </a:solidFill>
              <a:latin typeface="+mj-lt"/>
            </a:endParaRPr>
          </a:p>
        </p:txBody>
      </p:sp>
      <p:pic>
        <p:nvPicPr>
          <p:cNvPr id="9" name="Picture 8" descr="5 year vie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196">
            <a:off x="2095957" y="1461383"/>
            <a:ext cx="3397179" cy="4807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9462" y="1566557"/>
            <a:ext cx="6199039" cy="14055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i="1" baseline="30000" dirty="0" smtClean="0"/>
              <a:t>“Comprehensive </a:t>
            </a:r>
            <a:r>
              <a:rPr lang="en-US" sz="3200" i="1" baseline="30000" dirty="0"/>
              <a:t>transparency of performance data – including the results of treatment and what patients and carers say – to help health </a:t>
            </a:r>
            <a:r>
              <a:rPr lang="en-US" sz="3200" i="1" baseline="30000" dirty="0" smtClean="0"/>
              <a:t>professionals </a:t>
            </a:r>
            <a:r>
              <a:rPr lang="en-US" sz="3200" i="1" baseline="30000" dirty="0"/>
              <a:t>see how they are performing compared to </a:t>
            </a:r>
            <a:r>
              <a:rPr lang="en-US" sz="3200" i="1" baseline="30000" dirty="0" smtClean="0"/>
              <a:t>others” </a:t>
            </a:r>
            <a:endParaRPr lang="en-US" sz="3200" i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76538" y="923330"/>
            <a:ext cx="5976937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3600" b="1" dirty="0" smtClean="0">
                <a:ea typeface="ＭＳ Ｐゴシック" charset="0"/>
              </a:rPr>
              <a:t>Intelligent Transparency</a:t>
            </a:r>
            <a:endParaRPr lang="en-GB" sz="3600" b="1" dirty="0">
              <a:ea typeface="ＭＳ Ｐゴシック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32" y="2082800"/>
            <a:ext cx="58250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2803" y="676437"/>
            <a:ext cx="3395118" cy="5807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12580"/>
                </a:solidFill>
                <a:latin typeface="Arial"/>
                <a:cs typeface="Arial"/>
              </a:rPr>
              <a:t>MyNHS (www.nhs.uk/mynhs)</a:t>
            </a:r>
            <a:endParaRPr lang="en-US" b="1" dirty="0">
              <a:solidFill>
                <a:srgbClr val="01258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118" y="676437"/>
            <a:ext cx="3287611" cy="580789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12580"/>
                </a:solidFill>
                <a:latin typeface="Arial"/>
                <a:cs typeface="Arial"/>
              </a:rPr>
              <a:t>NHS Choices (www.nhs.uk) </a:t>
            </a:r>
            <a:endParaRPr lang="en-US" b="1" dirty="0">
              <a:solidFill>
                <a:srgbClr val="01258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6588" y="3810552"/>
            <a:ext cx="35821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500" dirty="0">
                <a:latin typeface="Arial"/>
                <a:cs typeface="Arial"/>
              </a:rPr>
              <a:t>A single place where health and care organisations and the public can compare </a:t>
            </a:r>
            <a:r>
              <a:rPr lang="en-GB" sz="1500" dirty="0" smtClean="0">
                <a:latin typeface="Arial"/>
                <a:cs typeface="Arial"/>
              </a:rPr>
              <a:t>the performance of services</a:t>
            </a:r>
          </a:p>
          <a:p>
            <a:pPr>
              <a:defRPr/>
            </a:pPr>
            <a:endParaRPr lang="en-GB" sz="1500" dirty="0">
              <a:latin typeface="Arial"/>
              <a:cs typeface="Arial"/>
            </a:endParaRPr>
          </a:p>
          <a:p>
            <a:pPr>
              <a:defRPr/>
            </a:pPr>
            <a:r>
              <a:rPr lang="en-GB" sz="1500" dirty="0" smtClean="0">
                <a:latin typeface="Arial"/>
                <a:cs typeface="Arial"/>
              </a:rPr>
              <a:t>Aimed at informed patients and service users, providers, commissioners</a:t>
            </a:r>
          </a:p>
          <a:p>
            <a:pPr>
              <a:defRPr/>
            </a:pPr>
            <a:endParaRPr lang="en-GB" sz="1500" dirty="0">
              <a:latin typeface="Arial"/>
              <a:cs typeface="Arial"/>
            </a:endParaRPr>
          </a:p>
          <a:p>
            <a:pPr>
              <a:defRPr/>
            </a:pPr>
            <a:r>
              <a:rPr lang="en-GB" sz="1500" dirty="0" smtClean="0">
                <a:latin typeface="Arial"/>
                <a:cs typeface="Arial"/>
              </a:rPr>
              <a:t>Led </a:t>
            </a:r>
            <a:r>
              <a:rPr lang="en-GB" sz="1500" dirty="0">
                <a:latin typeface="Arial"/>
                <a:cs typeface="Arial"/>
              </a:rPr>
              <a:t>by Department of Health and </a:t>
            </a:r>
            <a:r>
              <a:rPr lang="en-GB" sz="1500" dirty="0" smtClean="0">
                <a:latin typeface="Arial"/>
                <a:cs typeface="Arial"/>
              </a:rPr>
              <a:t>partners</a:t>
            </a:r>
          </a:p>
          <a:p>
            <a:pPr>
              <a:defRPr/>
            </a:pPr>
            <a:endParaRPr lang="en-GB" sz="1500" dirty="0">
              <a:latin typeface="Arial"/>
              <a:cs typeface="Arial"/>
            </a:endParaRPr>
          </a:p>
          <a:p>
            <a:pPr>
              <a:defRPr/>
            </a:pPr>
            <a:r>
              <a:rPr lang="en-GB" sz="1500" dirty="0" smtClean="0">
                <a:latin typeface="Arial"/>
                <a:cs typeface="Arial"/>
              </a:rPr>
              <a:t>Improvements to design and functionality this year</a:t>
            </a:r>
            <a:endParaRPr lang="en-GB" sz="15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14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146" y="3844885"/>
            <a:ext cx="357774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500" dirty="0">
                <a:latin typeface="Arial"/>
                <a:cs typeface="Arial"/>
              </a:rPr>
              <a:t>C</a:t>
            </a:r>
            <a:r>
              <a:rPr lang="en-GB" sz="1500" dirty="0" smtClean="0">
                <a:latin typeface="Arial"/>
                <a:cs typeface="Arial"/>
              </a:rPr>
              <a:t>omprehensive </a:t>
            </a:r>
            <a:r>
              <a:rPr lang="en-GB" sz="1500" dirty="0">
                <a:latin typeface="Arial"/>
                <a:cs typeface="Arial"/>
              </a:rPr>
              <a:t>general health and social care information and data about conditions, treatments and </a:t>
            </a:r>
            <a:r>
              <a:rPr lang="en-GB" sz="1500" dirty="0" smtClean="0">
                <a:latin typeface="Arial"/>
                <a:cs typeface="Arial"/>
              </a:rPr>
              <a:t>services</a:t>
            </a:r>
          </a:p>
          <a:p>
            <a:pPr>
              <a:defRPr/>
            </a:pPr>
            <a:endParaRPr lang="en-US" sz="15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500" dirty="0" smtClean="0">
                <a:latin typeface="Arial"/>
                <a:cs typeface="Arial"/>
              </a:rPr>
              <a:t>Aimed </a:t>
            </a:r>
            <a:r>
              <a:rPr lang="en-US" sz="1500" dirty="0">
                <a:latin typeface="Arial"/>
                <a:cs typeface="Arial"/>
              </a:rPr>
              <a:t>at those with direct </a:t>
            </a:r>
            <a:r>
              <a:rPr lang="en-US" sz="1500" dirty="0" smtClean="0">
                <a:latin typeface="Arial"/>
                <a:cs typeface="Arial"/>
              </a:rPr>
              <a:t>or indirect health </a:t>
            </a:r>
            <a:r>
              <a:rPr lang="en-US" sz="1500" dirty="0">
                <a:latin typeface="Arial"/>
                <a:cs typeface="Arial"/>
              </a:rPr>
              <a:t>or care needs in England </a:t>
            </a:r>
            <a:endParaRPr lang="en-US" sz="1500" dirty="0" smtClean="0">
              <a:latin typeface="Arial"/>
              <a:cs typeface="Arial"/>
            </a:endParaRPr>
          </a:p>
          <a:p>
            <a:pPr>
              <a:defRPr/>
            </a:pPr>
            <a:endParaRPr lang="en-US" sz="15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500" dirty="0" smtClean="0">
                <a:latin typeface="Arial"/>
                <a:cs typeface="Arial"/>
              </a:rPr>
              <a:t>Vision </a:t>
            </a:r>
            <a:r>
              <a:rPr lang="en-US" sz="1500" dirty="0">
                <a:latin typeface="Arial"/>
                <a:cs typeface="Arial"/>
              </a:rPr>
              <a:t>to transform NHS </a:t>
            </a:r>
            <a:r>
              <a:rPr lang="en-US" sz="1500" dirty="0" smtClean="0">
                <a:latin typeface="Arial"/>
                <a:cs typeface="Arial"/>
              </a:rPr>
              <a:t>Choices</a:t>
            </a: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729" y="4481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mynh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583" y="1257226"/>
            <a:ext cx="4429685" cy="2591996"/>
          </a:xfrm>
          <a:prstGeom prst="rect">
            <a:avLst/>
          </a:prstGeom>
        </p:spPr>
      </p:pic>
      <p:pic>
        <p:nvPicPr>
          <p:cNvPr id="10" name="Picture 9" descr="choic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4" y="1257225"/>
            <a:ext cx="4429689" cy="2592000"/>
          </a:xfrm>
          <a:prstGeom prst="rect">
            <a:avLst/>
          </a:prstGeom>
        </p:spPr>
      </p:pic>
      <p:pic>
        <p:nvPicPr>
          <p:cNvPr id="11" name="Picture 10" descr="arr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36" y="3882235"/>
            <a:ext cx="333610" cy="362997"/>
          </a:xfrm>
          <a:prstGeom prst="rect">
            <a:avLst/>
          </a:prstGeom>
        </p:spPr>
      </p:pic>
      <p:pic>
        <p:nvPicPr>
          <p:cNvPr id="12" name="Picture 11" descr="arr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1" y="4832003"/>
            <a:ext cx="333610" cy="362997"/>
          </a:xfrm>
          <a:prstGeom prst="rect">
            <a:avLst/>
          </a:prstGeom>
        </p:spPr>
      </p:pic>
      <p:pic>
        <p:nvPicPr>
          <p:cNvPr id="13" name="Picture 12" descr="arr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10" y="5491202"/>
            <a:ext cx="333610" cy="362997"/>
          </a:xfrm>
          <a:prstGeom prst="rect">
            <a:avLst/>
          </a:prstGeom>
        </p:spPr>
      </p:pic>
      <p:pic>
        <p:nvPicPr>
          <p:cNvPr id="14" name="Picture 13" descr="arr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06" y="3882235"/>
            <a:ext cx="333610" cy="362997"/>
          </a:xfrm>
          <a:prstGeom prst="rect">
            <a:avLst/>
          </a:prstGeom>
        </p:spPr>
      </p:pic>
      <p:pic>
        <p:nvPicPr>
          <p:cNvPr id="15" name="Picture 14" descr="arr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970" y="4813329"/>
            <a:ext cx="333610" cy="362997"/>
          </a:xfrm>
          <a:prstGeom prst="rect">
            <a:avLst/>
          </a:prstGeom>
        </p:spPr>
      </p:pic>
      <p:pic>
        <p:nvPicPr>
          <p:cNvPr id="16" name="Picture 15" descr="arr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970" y="5491202"/>
            <a:ext cx="333610" cy="362997"/>
          </a:xfrm>
          <a:prstGeom prst="rect">
            <a:avLst/>
          </a:prstGeom>
        </p:spPr>
      </p:pic>
      <p:pic>
        <p:nvPicPr>
          <p:cNvPr id="18" name="Picture 17" descr="arr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93" y="6107383"/>
            <a:ext cx="333610" cy="362997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-22102"/>
            <a:ext cx="9144000" cy="92333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r>
              <a:rPr lang="en-GB" sz="3600" dirty="0">
                <a:solidFill>
                  <a:srgbClr val="DEA900"/>
                </a:solidFill>
              </a:rPr>
              <a:t>Consultant Outcomes Publication</a:t>
            </a: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7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 eaLnBrk="1" hangingPunct="1"/>
            <a:r>
              <a:rPr lang="en-GB" dirty="0" smtClean="0">
                <a:latin typeface="Calibri" charset="0"/>
              </a:rPr>
              <a:t>Timeline</a:t>
            </a:r>
            <a:endParaRPr lang="en-GB" dirty="0"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" y="1196752"/>
            <a:ext cx="8310332" cy="465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5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level-Hip Fracture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8" y="1417638"/>
            <a:ext cx="8559363" cy="466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dirty="0" smtClean="0">
                <a:latin typeface="Calibri" charset="0"/>
              </a:rPr>
              <a:t>Scope of the Outcomes 16/17</a:t>
            </a:r>
            <a:endParaRPr lang="en-GB" dirty="0"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90600"/>
            <a:ext cx="8181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Plans for 17/18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914525"/>
            <a:ext cx="68484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6318000"/>
            <a:ext cx="9144000" cy="540000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DEA900"/>
                </a:solidFill>
              </a:rPr>
              <a:t>Promoting improvement </a:t>
            </a:r>
            <a:r>
              <a:rPr lang="en-US" b="1" i="1" dirty="0">
                <a:solidFill>
                  <a:srgbClr val="DEA900"/>
                </a:solidFill>
              </a:rPr>
              <a:t>in the quality of health and social </a:t>
            </a:r>
            <a:r>
              <a:rPr lang="en-US" b="1" i="1" dirty="0" smtClean="0">
                <a:solidFill>
                  <a:srgbClr val="DEA900"/>
                </a:solidFill>
              </a:rPr>
              <a:t>care</a:t>
            </a:r>
            <a:endParaRPr lang="en-GB" dirty="0">
              <a:solidFill>
                <a:srgbClr val="DEA900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323850" y="1774825"/>
            <a:ext cx="8640763" cy="33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>
              <a:solidFill>
                <a:srgbClr val="001D49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04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US" b="1" i="1" dirty="0">
              <a:solidFill>
                <a:srgbClr val="DEA900"/>
              </a:solidFill>
            </a:endParaRPr>
          </a:p>
          <a:p>
            <a:pPr eaLnBrk="1" hangingPunct="1"/>
            <a:endParaRPr lang="en-GB" dirty="0">
              <a:solidFill>
                <a:srgbClr val="DEA9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444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311"/>
            <a:ext cx="8229600" cy="1143000"/>
          </a:xfrm>
        </p:spPr>
        <p:txBody>
          <a:bodyPr/>
          <a:lstStyle/>
          <a:p>
            <a:r>
              <a:rPr lang="en-GB" dirty="0" smtClean="0"/>
              <a:t>Plans for 17/18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2448"/>
          </a:xfrm>
        </p:spPr>
        <p:txBody>
          <a:bodyPr>
            <a:normAutofit/>
          </a:bodyPr>
          <a:lstStyle/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Project management from your NCAPOP team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Agreeing timelines and managing the different deliverables</a:t>
            </a:r>
            <a:endParaRPr lang="en-GB" dirty="0">
              <a:solidFill>
                <a:srgbClr val="001D49"/>
              </a:solidFill>
            </a:endParaRP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Pressure on available slots is increased as the programme expands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>
                <a:solidFill>
                  <a:srgbClr val="001D49"/>
                </a:solidFill>
              </a:rPr>
              <a:t>Revalidation and appraisal</a:t>
            </a:r>
          </a:p>
          <a:p>
            <a:pPr marL="0" indent="0">
              <a:buClr>
                <a:srgbClr val="D8B714"/>
              </a:buClr>
              <a:buNone/>
            </a:pPr>
            <a:endParaRPr lang="en-GB" dirty="0" smtClean="0">
              <a:solidFill>
                <a:srgbClr val="001D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QIP powerpoint master slides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HQIP powerpoint master slides 2014.potx</Template>
  <TotalTime>8237</TotalTime>
  <Words>895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HQIP powerpoint master slides 2014</vt:lpstr>
      <vt:lpstr>PowerPoint Presentation</vt:lpstr>
      <vt:lpstr>PowerPoint Presentation</vt:lpstr>
      <vt:lpstr>PowerPoint Presentation</vt:lpstr>
      <vt:lpstr>PowerPoint Presentation</vt:lpstr>
      <vt:lpstr>Timeline</vt:lpstr>
      <vt:lpstr>Team level-Hip Fracture</vt:lpstr>
      <vt:lpstr>Scope of the Outcomes 16/17</vt:lpstr>
      <vt:lpstr>Plans for 17/18</vt:lpstr>
      <vt:lpstr>Plans for 17/18</vt:lpstr>
      <vt:lpstr>Beyond 17/18</vt:lpstr>
      <vt:lpstr>PowerPoint Presentation</vt:lpstr>
      <vt:lpstr>Aim</vt:lpstr>
      <vt:lpstr>PowerPoint Presentation</vt:lpstr>
      <vt:lpstr>Pilot</vt:lpstr>
      <vt:lpstr>Audits Involved (subject to change)</vt:lpstr>
      <vt:lpstr>NCAB website</vt:lpstr>
      <vt:lpstr>PowerPoint Presentation</vt:lpstr>
      <vt:lpstr>PowerPoint Presentation</vt:lpstr>
      <vt:lpstr>PowerPoint Presentation</vt:lpstr>
      <vt:lpstr>PowerPoint Presentation</vt:lpstr>
      <vt:lpstr>Launch plan</vt:lpstr>
      <vt:lpstr>PowerPoint Presentation</vt:lpstr>
      <vt:lpstr>Launch plan</vt:lpstr>
      <vt:lpstr>Collaboration with You</vt:lpstr>
      <vt:lpstr>COP and NCAB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Beaumont</dc:creator>
  <cp:lastModifiedBy>Eleanor Mitchell-Heggs</cp:lastModifiedBy>
  <cp:revision>161</cp:revision>
  <cp:lastPrinted>2017-01-26T09:57:43Z</cp:lastPrinted>
  <dcterms:created xsi:type="dcterms:W3CDTF">2014-01-21T08:28:30Z</dcterms:created>
  <dcterms:modified xsi:type="dcterms:W3CDTF">2017-05-04T12:27:46Z</dcterms:modified>
</cp:coreProperties>
</file>